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1" r:id="rId1"/>
  </p:sldMasterIdLst>
  <p:notesMasterIdLst>
    <p:notesMasterId r:id="rId24"/>
  </p:notesMasterIdLst>
  <p:sldIdLst>
    <p:sldId id="256" r:id="rId2"/>
    <p:sldId id="280" r:id="rId3"/>
    <p:sldId id="257" r:id="rId4"/>
    <p:sldId id="258" r:id="rId5"/>
    <p:sldId id="259" r:id="rId6"/>
    <p:sldId id="261" r:id="rId7"/>
    <p:sldId id="260" r:id="rId8"/>
    <p:sldId id="279" r:id="rId9"/>
    <p:sldId id="262" r:id="rId10"/>
    <p:sldId id="278" r:id="rId11"/>
    <p:sldId id="273" r:id="rId12"/>
    <p:sldId id="274" r:id="rId13"/>
    <p:sldId id="268" r:id="rId14"/>
    <p:sldId id="275" r:id="rId15"/>
    <p:sldId id="266" r:id="rId16"/>
    <p:sldId id="267" r:id="rId17"/>
    <p:sldId id="276" r:id="rId18"/>
    <p:sldId id="269" r:id="rId19"/>
    <p:sldId id="277" r:id="rId20"/>
    <p:sldId id="270" r:id="rId21"/>
    <p:sldId id="271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73" autoAdjust="0"/>
  </p:normalViewPr>
  <p:slideViewPr>
    <p:cSldViewPr snapToGrid="0" snapToObjects="1">
      <p:cViewPr varScale="1">
        <p:scale>
          <a:sx n="69" d="100"/>
          <a:sy n="69" d="100"/>
        </p:scale>
        <p:origin x="-7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12E9F-135F-9441-B5DA-689553D70FEF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867CB-9D63-D848-BC7C-F65D53C0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87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GDP v GTP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5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GDP v GTP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5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As it turns out, WT KRAS is a tumor suppressor gene</a:t>
            </a:r>
          </a:p>
          <a:p>
            <a:r>
              <a:rPr lang="en-US" dirty="0" smtClean="0"/>
              <a:t>	-that means that when its</a:t>
            </a:r>
            <a:r>
              <a:rPr lang="en-US" baseline="0" dirty="0" smtClean="0"/>
              <a:t> functioning properly, it prevents cancer by acting like the breaks on a car (preventing out of control growth and 	proliferation)</a:t>
            </a:r>
            <a:r>
              <a:rPr lang="en-US" dirty="0" smtClean="0"/>
              <a:t> </a:t>
            </a:r>
          </a:p>
          <a:p>
            <a:r>
              <a:rPr lang="en-US" dirty="0" smtClean="0"/>
              <a:t>-Mutations</a:t>
            </a:r>
            <a:r>
              <a:rPr lang="en-US" baseline="0" dirty="0" smtClean="0"/>
              <a:t> in KRAS function much like cutting the brakes on a car</a:t>
            </a:r>
          </a:p>
          <a:p>
            <a:r>
              <a:rPr lang="en-US" baseline="0" dirty="0" smtClean="0"/>
              <a:t>-The most frequent mutations occur at positions 12 and 13 – these result in KRAS ‘freezing’ in the GTP bound position</a:t>
            </a:r>
          </a:p>
          <a:p>
            <a:r>
              <a:rPr lang="en-US" baseline="0" dirty="0" smtClean="0"/>
              <a:t>-less common mutations at positions 61, 63, 117, 119, or 146 result in changes in GDP/GTP affinity, promoting KRAS binding to GTP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51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60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-Specifically, when KRAS is mutated it results in the disruption of all of these pathways</a:t>
            </a:r>
          </a:p>
          <a:p>
            <a:r>
              <a:rPr lang="en-US" dirty="0" smtClean="0"/>
              <a:t>-this leads</a:t>
            </a:r>
            <a:r>
              <a:rPr lang="en-US" baseline="0" dirty="0" smtClean="0"/>
              <a:t> abnormal, invasive, uncontrolled cell growth…i.e. cancer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3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probably picked this</a:t>
            </a:r>
            <a:r>
              <a:rPr lang="en-US" baseline="0" dirty="0" smtClean="0"/>
              <a:t> up, but KRAS mutations are bad</a:t>
            </a:r>
          </a:p>
          <a:p>
            <a:r>
              <a:rPr lang="en-US" baseline="0" dirty="0" smtClean="0"/>
              <a:t>-Not only are they bad, they are VERY common</a:t>
            </a:r>
          </a:p>
          <a:p>
            <a:r>
              <a:rPr lang="en-US" baseline="0" dirty="0" smtClean="0"/>
              <a:t>	-pancreatic : 93% mortality rate after 5 years</a:t>
            </a:r>
          </a:p>
          <a:p>
            <a:r>
              <a:rPr lang="en-US" baseline="0" dirty="0" smtClean="0"/>
              <a:t>	-colon” 35.1%</a:t>
            </a:r>
          </a:p>
          <a:p>
            <a:r>
              <a:rPr lang="en-US" baseline="0" dirty="0" smtClean="0"/>
              <a:t>	-lung 83.4%</a:t>
            </a:r>
          </a:p>
          <a:p>
            <a:r>
              <a:rPr lang="en-US" baseline="0" dirty="0" smtClean="0"/>
              <a:t>-in addition, KRAS mutations lead to poor prognostic outcome when they are present in any cancer</a:t>
            </a:r>
          </a:p>
          <a:p>
            <a:r>
              <a:rPr lang="en-US" baseline="0" dirty="0" smtClean="0"/>
              <a:t>	-KRAS mutations lead to higher rates of mutation for ‘non-specific chemotherapy and radiation)</a:t>
            </a:r>
          </a:p>
          <a:p>
            <a:r>
              <a:rPr lang="en-US" baseline="0" dirty="0" smtClean="0"/>
              <a:t>		-so do other things, such as mutations in the EGFR (epidermal growth </a:t>
            </a:r>
            <a:r>
              <a:rPr lang="en-US" baseline="0" dirty="0" err="1" smtClean="0"/>
              <a:t>fctor</a:t>
            </a:r>
            <a:r>
              <a:rPr lang="en-US" baseline="0" dirty="0" smtClean="0"/>
              <a:t> receptor) gene</a:t>
            </a:r>
          </a:p>
          <a:p>
            <a:r>
              <a:rPr lang="en-US" baseline="0" dirty="0" smtClean="0"/>
              <a:t>	-typical treatment for chemo resistant cancer involves EGFR-tyrosine kinase inhibitors 	</a:t>
            </a:r>
          </a:p>
          <a:p>
            <a:r>
              <a:rPr lang="en-US" baseline="0" dirty="0" smtClean="0"/>
              <a:t>		-KRAS positive cancers, however, are also typically resistant to these drugs </a:t>
            </a:r>
          </a:p>
          <a:p>
            <a:r>
              <a:rPr lang="en-US" baseline="0" dirty="0" smtClean="0"/>
              <a:t>		-in one study, 77% of patients with EGFR mutations were sensitive (i.e. responded to </a:t>
            </a:r>
            <a:r>
              <a:rPr lang="en-US" baseline="0" dirty="0" err="1" smtClean="0"/>
              <a:t>gefitinib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erlotinib</a:t>
            </a:r>
            <a:r>
              <a:rPr lang="en-US" baseline="0" dirty="0" smtClean="0"/>
              <a:t>) but 		0% of patients with a KRAS mutation showed any response</a:t>
            </a:r>
          </a:p>
          <a:p>
            <a:r>
              <a:rPr lang="en-US" baseline="0" dirty="0" smtClean="0"/>
              <a:t>	-KRAS mutations also seem to promote acquired resistance to chemo</a:t>
            </a:r>
          </a:p>
          <a:p>
            <a:r>
              <a:rPr lang="en-US" baseline="0" dirty="0" smtClean="0"/>
              <a:t>		-for instance patients with KRAS mutations may initially respond to </a:t>
            </a:r>
            <a:r>
              <a:rPr lang="en-US" baseline="0" dirty="0" err="1" smtClean="0"/>
              <a:t>cetuximab</a:t>
            </a:r>
            <a:r>
              <a:rPr lang="en-US" baseline="0" dirty="0" smtClean="0"/>
              <a:t>, but often this does not work for long</a:t>
            </a:r>
          </a:p>
          <a:p>
            <a:r>
              <a:rPr lang="en-US" baseline="0" dirty="0" smtClean="0"/>
              <a:t>	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66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-you know</a:t>
            </a:r>
            <a:r>
              <a:rPr lang="en-US" baseline="0" dirty="0" smtClean="0"/>
              <a:t> if the government is starting an ‘initiative, it must be really really bad’</a:t>
            </a:r>
          </a:p>
          <a:p>
            <a:r>
              <a:rPr lang="en-US" baseline="0" dirty="0" smtClean="0"/>
              <a:t>-see quote!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58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-unfortunately</a:t>
            </a:r>
            <a:r>
              <a:rPr lang="en-US" baseline="0" dirty="0" smtClean="0"/>
              <a:t>, KRAS (and its fellow RAS family members) have often been regarded as ‘</a:t>
            </a:r>
            <a:r>
              <a:rPr lang="en-US" baseline="0" dirty="0" err="1" smtClean="0"/>
              <a:t>undruggable</a:t>
            </a:r>
            <a:r>
              <a:rPr lang="en-US" baseline="0" dirty="0" smtClean="0"/>
              <a:t>’</a:t>
            </a:r>
          </a:p>
          <a:p>
            <a:r>
              <a:rPr lang="en-US" baseline="0" dirty="0" smtClean="0"/>
              <a:t>-gov’t</a:t>
            </a:r>
          </a:p>
          <a:p>
            <a:r>
              <a:rPr lang="en-US" baseline="0" dirty="0" smtClean="0"/>
              <a:t>-some possible targets include…</a:t>
            </a:r>
          </a:p>
          <a:p>
            <a:r>
              <a:rPr lang="en-US" baseline="0" dirty="0" smtClean="0"/>
              <a:t>-as yet, there is no ‘good’ way to treat KRAS mutations</a:t>
            </a:r>
          </a:p>
          <a:p>
            <a:r>
              <a:rPr lang="en-US" baseline="0" dirty="0" smtClean="0"/>
              <a:t>-one of the largest problems remaining…</a:t>
            </a:r>
          </a:p>
          <a:p>
            <a:r>
              <a:rPr lang="en-US" baseline="0" dirty="0" smtClean="0"/>
              <a:t>	-why I’m in favor of highly specific </a:t>
            </a:r>
            <a:r>
              <a:rPr lang="en-US" baseline="0" dirty="0" err="1" smtClean="0"/>
              <a:t>RNAi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1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KRAS remains an ongoing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04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2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-Raft of early studies on </a:t>
            </a:r>
            <a:r>
              <a:rPr lang="en-US" dirty="0" err="1" smtClean="0"/>
              <a:t>oncogenous</a:t>
            </a:r>
            <a:r>
              <a:rPr lang="en-US" dirty="0" smtClean="0"/>
              <a:t> viruses in 1960s led</a:t>
            </a:r>
            <a:r>
              <a:rPr lang="en-US" baseline="0" dirty="0" smtClean="0"/>
              <a:t> to the belief that cancer was caused by an exogenous infectious agent</a:t>
            </a:r>
          </a:p>
          <a:p>
            <a:r>
              <a:rPr lang="en-US" baseline="0" dirty="0" smtClean="0"/>
              <a:t>-one such virus, discovered in 1967, was the Kirsten murine sarcoma virus</a:t>
            </a:r>
          </a:p>
          <a:p>
            <a:r>
              <a:rPr lang="en-US" baseline="0" dirty="0" smtClean="0"/>
              <a:t>-in 1973 </a:t>
            </a:r>
            <a:r>
              <a:rPr lang="en-US" baseline="0" dirty="0" err="1" smtClean="0"/>
              <a:t>Scolnick</a:t>
            </a:r>
            <a:r>
              <a:rPr lang="en-US" baseline="0" dirty="0" smtClean="0"/>
              <a:t> et al suggested that so-called RAS genes (or rat sarcoma genes) were actually endogenous (i.e. they were already part of the rat’s genome)</a:t>
            </a:r>
          </a:p>
          <a:p>
            <a:r>
              <a:rPr lang="en-US" baseline="0" dirty="0" smtClean="0"/>
              <a:t>-then in 1976 Varmus, Bishop, and Vogt demonstrated that the chicken sarcoma virus caused the mutation of a native chicken gene</a:t>
            </a:r>
            <a:endParaRPr lang="en-US" dirty="0" smtClean="0"/>
          </a:p>
          <a:p>
            <a:r>
              <a:rPr lang="en-US" dirty="0" smtClean="0"/>
              <a:t>-an</a:t>
            </a:r>
            <a:r>
              <a:rPr lang="en-US" baseline="0" dirty="0" smtClean="0"/>
              <a:t>d thus a new understanding of cancer was born: an endogenous normal gene mutates to become an oncogene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7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20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2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-in</a:t>
            </a:r>
            <a:r>
              <a:rPr lang="en-US" baseline="0" dirty="0" smtClean="0"/>
              <a:t> 1982, Der et al identified a human homolog of the Kirsten murine sarcoma virus and named it K-RAS</a:t>
            </a:r>
          </a:p>
          <a:p>
            <a:r>
              <a:rPr lang="en-US" baseline="0" dirty="0" smtClean="0"/>
              <a:t>-further studies in the early 1980s demonstrated that KRAS was highly prevalent in cancer, including ¾ of the most deadly kinds : colon, lung, and pancreatic</a:t>
            </a:r>
          </a:p>
          <a:p>
            <a:r>
              <a:rPr lang="en-US" baseline="0" dirty="0" smtClean="0"/>
              <a:t>	-now we know that K-RAS mutations are present in 17-25% of human tumors</a:t>
            </a:r>
          </a:p>
          <a:p>
            <a:r>
              <a:rPr lang="en-US" baseline="0" dirty="0" smtClean="0"/>
              <a:t>-furthermore, in 1987, mutant RAS activation in a mouse model was demonstrated to lead to cancer formation</a:t>
            </a:r>
          </a:p>
          <a:p>
            <a:r>
              <a:rPr lang="en-US" baseline="0" dirty="0" smtClean="0"/>
              <a:t>-this was in line with the new (and currently accurate) understanding that cancer is caused by an endogenous gene mutating and causing cancer symptoms – sometimes with the aid of an exogenous agent and sometimes just due to bad luck</a:t>
            </a:r>
          </a:p>
          <a:p>
            <a:r>
              <a:rPr lang="en-US" baseline="0" dirty="0" smtClean="0"/>
              <a:t>-with the prevalence of KRAS, it has become an important target for cancer therapeutics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64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-Before</a:t>
            </a:r>
            <a:r>
              <a:rPr lang="en-US" baseline="0" dirty="0" smtClean="0"/>
              <a:t> we discuss KRAS’s roles in cancer, it is important to note that it belongs to the ‘RAS superfamily’</a:t>
            </a:r>
          </a:p>
          <a:p>
            <a:r>
              <a:rPr lang="en-US" dirty="0" smtClean="0"/>
              <a:t>-members of the </a:t>
            </a:r>
            <a:r>
              <a:rPr lang="en-US" dirty="0" err="1" smtClean="0"/>
              <a:t>ras</a:t>
            </a:r>
            <a:r>
              <a:rPr lang="en-US" dirty="0" smtClean="0"/>
              <a:t> family include: </a:t>
            </a:r>
            <a:r>
              <a:rPr lang="en-US" dirty="0" err="1" smtClean="0"/>
              <a:t>Rab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Arf</a:t>
            </a:r>
            <a:r>
              <a:rPr lang="en-US" baseline="0" dirty="0" smtClean="0"/>
              <a:t>, Rho, and </a:t>
            </a:r>
            <a:r>
              <a:rPr lang="en-US" baseline="0" dirty="0" err="1" smtClean="0"/>
              <a:t>Ras</a:t>
            </a:r>
            <a:r>
              <a:rPr lang="en-US" baseline="0" dirty="0" smtClean="0"/>
              <a:t> proteins among others AND has over 150 proteins total</a:t>
            </a:r>
          </a:p>
          <a:p>
            <a:r>
              <a:rPr lang="en-US" dirty="0" smtClean="0"/>
              <a:t>-These</a:t>
            </a:r>
            <a:r>
              <a:rPr lang="en-US" baseline="0" dirty="0" smtClean="0"/>
              <a:t> proteins are upstream effectors of a wide variety of cell cycle pathways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2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-RAS superfamily proteins are what are called ‘small GTPase proteins’</a:t>
            </a:r>
          </a:p>
          <a:p>
            <a:r>
              <a:rPr lang="en-US" dirty="0" smtClean="0"/>
              <a:t>-When</a:t>
            </a:r>
            <a:r>
              <a:rPr lang="en-US" baseline="0" dirty="0" smtClean="0"/>
              <a:t> bound to GDP (</a:t>
            </a:r>
            <a:r>
              <a:rPr lang="en-US" baseline="0" dirty="0" err="1" smtClean="0"/>
              <a:t>guanosine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diphosphate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Ras</a:t>
            </a:r>
            <a:r>
              <a:rPr lang="en-US" baseline="0" dirty="0" smtClean="0"/>
              <a:t> is ‘inactive’ (i.e. does not activate downstream proteins)</a:t>
            </a:r>
          </a:p>
          <a:p>
            <a:r>
              <a:rPr lang="en-US" baseline="0" dirty="0" smtClean="0"/>
              <a:t>-GEF (guanine exchange factor) proteins ‘kick off’ the GDP, allowing GTP to bind</a:t>
            </a:r>
            <a:endParaRPr lang="en-US" dirty="0" smtClean="0"/>
          </a:p>
          <a:p>
            <a:r>
              <a:rPr lang="en-US" dirty="0" smtClean="0"/>
              <a:t>-GTP binding leads to RAS activation</a:t>
            </a:r>
            <a:r>
              <a:rPr lang="en-US" baseline="0" dirty="0" smtClean="0"/>
              <a:t> (i.e. RAS begins to target downstream effector proteins)</a:t>
            </a:r>
          </a:p>
          <a:p>
            <a:r>
              <a:rPr lang="en-US" baseline="0" dirty="0" smtClean="0"/>
              <a:t>-In order to return to the inactive state, the GTP must be hydrolyzed to GDP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Ras</a:t>
            </a:r>
            <a:r>
              <a:rPr lang="en-US" baseline="0" dirty="0" smtClean="0"/>
              <a:t> has intrinsic GTPase activity, but its slow</a:t>
            </a:r>
          </a:p>
          <a:p>
            <a:r>
              <a:rPr lang="en-US" baseline="0" dirty="0" smtClean="0"/>
              <a:t>-GAP (or </a:t>
            </a:r>
            <a:r>
              <a:rPr lang="en-US" baseline="0" dirty="0" err="1" smtClean="0"/>
              <a:t>gtp-ase</a:t>
            </a:r>
            <a:r>
              <a:rPr lang="en-US" baseline="0" dirty="0" smtClean="0"/>
              <a:t> activating) proteins increase this activity 100,000 fold, causing GTP hydrolysis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3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-without</a:t>
            </a:r>
            <a:r>
              <a:rPr lang="en-US" baseline="0" dirty="0" smtClean="0"/>
              <a:t> getting into too much detail, RAS has a LOT of downstream effects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-for instance: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-transcription, cell cycle progression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-cell survival, growth, migration, and transcription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-endocytosis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-cytoskeletal morphology and cell migration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-calcium signaling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-AND MORE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34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-you will notice that a lot of these functions are eerily similar to the ‘hallmarks of cancer’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19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KRAS contains 188 amino acid</a:t>
            </a:r>
            <a:r>
              <a:rPr lang="en-US" baseline="0" dirty="0" smtClean="0"/>
              <a:t> residues with a mass of 21.6 </a:t>
            </a:r>
            <a:r>
              <a:rPr lang="en-US" baseline="0" dirty="0" err="1" smtClean="0"/>
              <a:t>kD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This is the overall structure of KRAS, it is comprised of 188 </a:t>
            </a:r>
            <a:r>
              <a:rPr lang="en-US" baseline="0" dirty="0" err="1" smtClean="0"/>
              <a:t>aa</a:t>
            </a:r>
            <a:r>
              <a:rPr lang="en-US" baseline="0" dirty="0" smtClean="0"/>
              <a:t> residues and has a mass of 21.6 </a:t>
            </a:r>
            <a:r>
              <a:rPr lang="en-US" baseline="0" dirty="0" err="1" smtClean="0"/>
              <a:t>kD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There are four major domains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The G domain (pink) is actually made up of three separate domains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Amino acids 1-85 are conserved in KRAS, HRAS and NRAS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Amino acids 86-165 are only 70-80% conserved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The core effector domain is a small part of the former domain- this is the region that allows RAS to interact with downstream effectors and GAPs</a:t>
            </a:r>
          </a:p>
          <a:p>
            <a:r>
              <a:rPr lang="en-US" baseline="0" dirty="0" smtClean="0"/>
              <a:t>7) Finally the highly variable C-terminal domain helps anchor RAS to the membrane</a:t>
            </a:r>
          </a:p>
          <a:p>
            <a:r>
              <a:rPr lang="en-US" baseline="0" dirty="0" smtClean="0"/>
              <a:t>8) The most important regions of KRAS are the P Loop (in pink), Switch 1 (in green), and Switch 2 (in purple regions) – they help bind GDP and GP and aid in hydrolysis</a:t>
            </a:r>
          </a:p>
          <a:p>
            <a:r>
              <a:rPr lang="en-US" baseline="0" dirty="0" smtClean="0"/>
              <a:t>9) The most commonly mutated residues (glycine 12, glycine 13, and </a:t>
            </a:r>
            <a:r>
              <a:rPr lang="en-US" baseline="0" dirty="0" err="1" smtClean="0"/>
              <a:t>glumate</a:t>
            </a:r>
            <a:r>
              <a:rPr lang="en-US" baseline="0" dirty="0" smtClean="0"/>
              <a:t> 61) are in this region</a:t>
            </a:r>
          </a:p>
          <a:p>
            <a:r>
              <a:rPr lang="en-US" baseline="0" dirty="0" smtClean="0"/>
              <a:t>10) You can see the GDP molecule in yellow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*PDB 4OBE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01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GDP v GTP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867CB-9D63-D848-BC7C-F65D53C00D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5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47C7-3A01-6B44-B2C1-0CD3CD374F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47C7-3A01-6B44-B2C1-0CD3CD374F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47C7-3A01-6B44-B2C1-0CD3CD374F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4D47C7-3A01-6B44-B2C1-0CD3CD374F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47C7-3A01-6B44-B2C1-0CD3CD374F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47C7-3A01-6B44-B2C1-0CD3CD374F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47C7-3A01-6B44-B2C1-0CD3CD374F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47C7-3A01-6B44-B2C1-0CD3CD374F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94D47C7-3A01-6B44-B2C1-0CD3CD374F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28160C4-D9B6-DD4F-8E7C-FD662CAB091D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94D47C7-3A01-6B44-B2C1-0CD3CD374F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K-RAS and Cancer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Ain’t</a:t>
            </a:r>
            <a:r>
              <a:rPr lang="en-US" dirty="0" smtClean="0"/>
              <a:t> </a:t>
            </a:r>
            <a:r>
              <a:rPr lang="en-US" dirty="0" err="1" smtClean="0"/>
              <a:t>nuthin</a:t>
            </a:r>
            <a:r>
              <a:rPr lang="en-US" dirty="0" smtClean="0"/>
              <a:t>’ but a G PROTEIN, BABY.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22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077"/>
            <a:ext cx="7568882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Shift Happens</a:t>
            </a:r>
            <a:endParaRPr lang="en-US" dirty="0"/>
          </a:p>
        </p:txBody>
      </p:sp>
      <p:pic>
        <p:nvPicPr>
          <p:cNvPr id="4" name="Content Placeholder 3" descr="GDP1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r="18859"/>
          <a:stretch/>
        </p:blipFill>
        <p:spPr>
          <a:xfrm>
            <a:off x="0" y="1574800"/>
            <a:ext cx="4515773" cy="4525963"/>
          </a:xfrm>
        </p:spPr>
      </p:pic>
      <p:pic>
        <p:nvPicPr>
          <p:cNvPr id="7" name="Content Placeholder 6" descr="GTP1.png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1" r="18347"/>
          <a:stretch/>
        </p:blipFill>
        <p:spPr>
          <a:xfrm>
            <a:off x="4515772" y="1574800"/>
            <a:ext cx="4628227" cy="4525963"/>
          </a:xfrm>
        </p:spPr>
      </p:pic>
    </p:spTree>
    <p:extLst>
      <p:ext uri="{BB962C8B-B14F-4D97-AF65-F5344CB8AC3E}">
        <p14:creationId xmlns:p14="http://schemas.microsoft.com/office/powerpoint/2010/main" val="1310128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077"/>
            <a:ext cx="7568882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Shift Happens</a:t>
            </a:r>
            <a:endParaRPr lang="en-US" dirty="0"/>
          </a:p>
        </p:txBody>
      </p:sp>
      <p:pic>
        <p:nvPicPr>
          <p:cNvPr id="4" name="Content Placeholder 3" descr="GDP2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0" r="18813"/>
          <a:stretch/>
        </p:blipFill>
        <p:spPr>
          <a:xfrm>
            <a:off x="1" y="1574800"/>
            <a:ext cx="4515772" cy="4525963"/>
          </a:xfrm>
        </p:spPr>
      </p:pic>
      <p:pic>
        <p:nvPicPr>
          <p:cNvPr id="6" name="Content Placeholder 5" descr="GTP2.png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0" r="17911"/>
          <a:stretch/>
        </p:blipFill>
        <p:spPr>
          <a:xfrm>
            <a:off x="4515773" y="1574800"/>
            <a:ext cx="4498133" cy="4525963"/>
          </a:xfrm>
        </p:spPr>
      </p:pic>
    </p:spTree>
    <p:extLst>
      <p:ext uri="{BB962C8B-B14F-4D97-AF65-F5344CB8AC3E}">
        <p14:creationId xmlns:p14="http://schemas.microsoft.com/office/powerpoint/2010/main" val="135977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077"/>
            <a:ext cx="7568882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Shift Happens</a:t>
            </a:r>
            <a:endParaRPr lang="en-US" dirty="0"/>
          </a:p>
        </p:txBody>
      </p:sp>
      <p:pic>
        <p:nvPicPr>
          <p:cNvPr id="5" name="Content Placeholder 4" descr="GDP3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6" r="14884"/>
          <a:stretch/>
        </p:blipFill>
        <p:spPr>
          <a:xfrm>
            <a:off x="1" y="1574800"/>
            <a:ext cx="4515772" cy="4525963"/>
          </a:xfrm>
        </p:spPr>
      </p:pic>
      <p:pic>
        <p:nvPicPr>
          <p:cNvPr id="8" name="Content Placeholder 7" descr="GTP3.png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9" r="18159"/>
          <a:stretch/>
        </p:blipFill>
        <p:spPr>
          <a:xfrm>
            <a:off x="4515773" y="1574800"/>
            <a:ext cx="4480494" cy="4525963"/>
          </a:xfrm>
        </p:spPr>
      </p:pic>
    </p:spTree>
    <p:extLst>
      <p:ext uri="{BB962C8B-B14F-4D97-AF65-F5344CB8AC3E}">
        <p14:creationId xmlns:p14="http://schemas.microsoft.com/office/powerpoint/2010/main" val="265688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</a:t>
            </a:r>
            <a:r>
              <a:rPr lang="en-US" dirty="0" err="1" smtClean="0"/>
              <a:t>BRakes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WT KRAS is a tumor suppressor gene</a:t>
            </a:r>
          </a:p>
          <a:p>
            <a:r>
              <a:rPr lang="en-US" dirty="0" smtClean="0"/>
              <a:t>Mutant KRAS removes the brakes</a:t>
            </a:r>
          </a:p>
          <a:p>
            <a:r>
              <a:rPr lang="en-US" dirty="0" smtClean="0"/>
              <a:t>Most frequent mutations are at positions 12 and 13</a:t>
            </a:r>
          </a:p>
          <a:p>
            <a:pPr lvl="1"/>
            <a:r>
              <a:rPr lang="en-US" dirty="0" smtClean="0"/>
              <a:t>‘Freezing’ in GTP bound position</a:t>
            </a:r>
          </a:p>
          <a:p>
            <a:r>
              <a:rPr lang="en-US" dirty="0" smtClean="0"/>
              <a:t>Others at 61, 63, 117, 119, 146</a:t>
            </a:r>
          </a:p>
          <a:p>
            <a:pPr lvl="1"/>
            <a:r>
              <a:rPr lang="en-US" dirty="0" smtClean="0"/>
              <a:t>Changes in GDP/GTP affinity</a:t>
            </a:r>
          </a:p>
          <a:p>
            <a:r>
              <a:rPr lang="en-US" dirty="0" smtClean="0"/>
              <a:t>TL;DR: KRAS remains activated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8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</a:t>
            </a:r>
            <a:r>
              <a:rPr lang="en-US" dirty="0" err="1" smtClean="0"/>
              <a:t>BRakes</a:t>
            </a:r>
            <a:endParaRPr lang="en-US" dirty="0"/>
          </a:p>
        </p:txBody>
      </p:sp>
      <p:pic>
        <p:nvPicPr>
          <p:cNvPr id="10" name="Content Placeholder 9" descr="car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043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250"/>
    </mc:Choice>
    <mc:Fallback>
      <p:transition xmlns:p14="http://schemas.microsoft.com/office/powerpoint/2010/main" spd="slow" advClick="0" advTm="625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BRAKES</a:t>
            </a:r>
            <a:endParaRPr lang="en-US" dirty="0"/>
          </a:p>
        </p:txBody>
      </p:sp>
      <p:pic>
        <p:nvPicPr>
          <p:cNvPr id="4" name="Content Placeholder 3" descr="Screen Shot 2015-11-16 at 10.56.51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51" b="-14451"/>
          <a:stretch/>
        </p:blipFill>
        <p:spPr/>
      </p:pic>
    </p:spTree>
    <p:extLst>
      <p:ext uri="{BB962C8B-B14F-4D97-AF65-F5344CB8AC3E}">
        <p14:creationId xmlns:p14="http://schemas.microsoft.com/office/powerpoint/2010/main" val="2920334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 smtClean="0"/>
              <a:t>KRAS MUTATIONs are 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Extremely common:</a:t>
            </a:r>
          </a:p>
          <a:p>
            <a:pPr lvl="1"/>
            <a:r>
              <a:rPr lang="en-US" dirty="0" smtClean="0"/>
              <a:t>&gt;80% of pancreatic carcinomas </a:t>
            </a:r>
          </a:p>
          <a:p>
            <a:pPr lvl="1"/>
            <a:r>
              <a:rPr lang="en-US" dirty="0" smtClean="0"/>
              <a:t>40-50% of colon carcinomas</a:t>
            </a:r>
          </a:p>
          <a:p>
            <a:pPr lvl="1"/>
            <a:r>
              <a:rPr lang="en-US" dirty="0" smtClean="0"/>
              <a:t>30-50% of lung carcinomas</a:t>
            </a:r>
          </a:p>
          <a:p>
            <a:pPr lvl="1"/>
            <a:r>
              <a:rPr lang="en-US" dirty="0" smtClean="0"/>
              <a:t>And more…</a:t>
            </a:r>
          </a:p>
          <a:p>
            <a:r>
              <a:rPr lang="en-US" dirty="0" smtClean="0"/>
              <a:t>Poor prognostic outcome</a:t>
            </a:r>
          </a:p>
          <a:p>
            <a:pPr lvl="1"/>
            <a:r>
              <a:rPr lang="en-US" dirty="0" smtClean="0"/>
              <a:t>Non-specific chemo and radiation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yrosine kinase inhibitors</a:t>
            </a:r>
          </a:p>
          <a:p>
            <a:pPr lvl="2"/>
            <a:r>
              <a:rPr lang="en-US" dirty="0" err="1" smtClean="0"/>
              <a:t>Gefitinib</a:t>
            </a:r>
            <a:r>
              <a:rPr lang="en-US" dirty="0" smtClean="0"/>
              <a:t>, </a:t>
            </a:r>
            <a:r>
              <a:rPr lang="en-US" dirty="0" err="1" smtClean="0"/>
              <a:t>erlotinib</a:t>
            </a:r>
            <a:endParaRPr lang="en-US" dirty="0" smtClean="0"/>
          </a:p>
          <a:p>
            <a:pPr lvl="1"/>
            <a:r>
              <a:rPr lang="en-US" dirty="0" smtClean="0"/>
              <a:t>Acquired resistance</a:t>
            </a:r>
          </a:p>
          <a:p>
            <a:pPr lvl="2"/>
            <a:r>
              <a:rPr lang="en-US" dirty="0" err="1" smtClean="0"/>
              <a:t>cetuximab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7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1677208" cy="1371600"/>
          </a:xfrm>
        </p:spPr>
        <p:txBody>
          <a:bodyPr/>
          <a:lstStyle/>
          <a:p>
            <a:r>
              <a:rPr lang="en-US" dirty="0" smtClean="0"/>
              <a:t>NIH: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81465" r="-81465"/>
          <a:stretch/>
        </p:blipFill>
        <p:spPr>
          <a:xfrm>
            <a:off x="457200" y="152400"/>
            <a:ext cx="7620000" cy="6705600"/>
          </a:xfrm>
        </p:spPr>
      </p:pic>
    </p:spTree>
    <p:extLst>
      <p:ext uri="{BB962C8B-B14F-4D97-AF65-F5344CB8AC3E}">
        <p14:creationId xmlns:p14="http://schemas.microsoft.com/office/powerpoint/2010/main" val="215493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04659" cy="1371600"/>
          </a:xfrm>
        </p:spPr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KRAS (as well as HRAS and NRAS) have been regarded as ‘un-</a:t>
            </a:r>
            <a:r>
              <a:rPr lang="en-US" dirty="0" err="1" smtClean="0"/>
              <a:t>druggable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government assures us that hope is not lost…</a:t>
            </a:r>
          </a:p>
          <a:p>
            <a:r>
              <a:rPr lang="en-US" dirty="0" smtClean="0"/>
              <a:t>Possible future targets</a:t>
            </a:r>
          </a:p>
          <a:p>
            <a:pPr lvl="1"/>
            <a:r>
              <a:rPr lang="en-US" dirty="0" smtClean="0"/>
              <a:t>Downstream effectors </a:t>
            </a:r>
          </a:p>
          <a:p>
            <a:pPr lvl="1"/>
            <a:r>
              <a:rPr lang="en-US" dirty="0" smtClean="0"/>
              <a:t>GAPs/GEFs</a:t>
            </a:r>
          </a:p>
          <a:p>
            <a:pPr lvl="1"/>
            <a:r>
              <a:rPr lang="en-US" dirty="0" smtClean="0"/>
              <a:t>PM localization</a:t>
            </a:r>
          </a:p>
          <a:p>
            <a:pPr lvl="1"/>
            <a:r>
              <a:rPr lang="en-US" dirty="0" smtClean="0"/>
              <a:t>Highly specific </a:t>
            </a:r>
            <a:r>
              <a:rPr lang="en-US" dirty="0" err="1" smtClean="0"/>
              <a:t>RNAi</a:t>
            </a:r>
            <a:endParaRPr lang="en-US" dirty="0" smtClean="0"/>
          </a:p>
          <a:p>
            <a:r>
              <a:rPr lang="en-US" dirty="0" smtClean="0"/>
              <a:t>Largest problem: discriminating between WT and mutant KRAS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231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ALWAYS REMEMBER…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060" b="70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728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 of KRAS </a:t>
            </a:r>
          </a:p>
          <a:p>
            <a:r>
              <a:rPr lang="en-US" dirty="0" smtClean="0"/>
              <a:t>KRAS Family </a:t>
            </a:r>
          </a:p>
          <a:p>
            <a:r>
              <a:rPr lang="en-US" dirty="0" smtClean="0"/>
              <a:t>KRAS’s Downstream Effectors </a:t>
            </a:r>
          </a:p>
          <a:p>
            <a:r>
              <a:rPr lang="en-US" dirty="0" smtClean="0"/>
              <a:t>KRAS Structure</a:t>
            </a:r>
          </a:p>
          <a:p>
            <a:r>
              <a:rPr lang="en-US" dirty="0" smtClean="0"/>
              <a:t>How KRAS mutations promote cancer</a:t>
            </a:r>
          </a:p>
          <a:p>
            <a:r>
              <a:rPr lang="en-US" dirty="0" smtClean="0"/>
              <a:t>Why KRAS mutations are the worst</a:t>
            </a:r>
          </a:p>
          <a:p>
            <a:r>
              <a:rPr lang="en-US" dirty="0" smtClean="0"/>
              <a:t>Future directions to combat KRAS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6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16226" b="-162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9583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Cox, Adrienne D, and Channing J Der. “</a:t>
            </a:r>
            <a:r>
              <a:rPr lang="en-US" dirty="0" err="1"/>
              <a:t>Ras</a:t>
            </a:r>
            <a:r>
              <a:rPr lang="en-US" dirty="0"/>
              <a:t> History: The Saga Continues.” </a:t>
            </a:r>
            <a:r>
              <a:rPr lang="en-US" i="1" dirty="0"/>
              <a:t>Small </a:t>
            </a:r>
            <a:r>
              <a:rPr lang="en-US" i="1" dirty="0" err="1"/>
              <a:t>GTPases</a:t>
            </a:r>
            <a:r>
              <a:rPr lang="en-US" dirty="0"/>
              <a:t> 1, no. 1 (2010): 2–27. doi:10.4161/sgtp.1.1.12178.</a:t>
            </a:r>
          </a:p>
          <a:p>
            <a:r>
              <a:rPr lang="en-US" dirty="0" err="1"/>
              <a:t>Jančík</a:t>
            </a:r>
            <a:r>
              <a:rPr lang="en-US" dirty="0"/>
              <a:t>, </a:t>
            </a:r>
            <a:r>
              <a:rPr lang="en-US" dirty="0" err="1"/>
              <a:t>Sylwia</a:t>
            </a:r>
            <a:r>
              <a:rPr lang="en-US" dirty="0"/>
              <a:t>, </a:t>
            </a:r>
            <a:r>
              <a:rPr lang="en-US" dirty="0" err="1"/>
              <a:t>Jiří</a:t>
            </a:r>
            <a:r>
              <a:rPr lang="en-US" dirty="0"/>
              <a:t> </a:t>
            </a:r>
            <a:r>
              <a:rPr lang="en-US" dirty="0" err="1"/>
              <a:t>Drábek</a:t>
            </a:r>
            <a:r>
              <a:rPr lang="en-US" dirty="0"/>
              <a:t>, </a:t>
            </a:r>
            <a:r>
              <a:rPr lang="en-US" dirty="0" err="1"/>
              <a:t>Danuta</a:t>
            </a:r>
            <a:r>
              <a:rPr lang="en-US" dirty="0"/>
              <a:t> </a:t>
            </a:r>
            <a:r>
              <a:rPr lang="en-US" dirty="0" err="1"/>
              <a:t>Radzioch</a:t>
            </a:r>
            <a:r>
              <a:rPr lang="en-US" dirty="0"/>
              <a:t>, and </a:t>
            </a:r>
            <a:r>
              <a:rPr lang="en-US" dirty="0" err="1"/>
              <a:t>Marián</a:t>
            </a:r>
            <a:r>
              <a:rPr lang="en-US" dirty="0"/>
              <a:t> </a:t>
            </a:r>
            <a:r>
              <a:rPr lang="en-US" dirty="0" err="1"/>
              <a:t>Hajdúch</a:t>
            </a:r>
            <a:r>
              <a:rPr lang="en-US" dirty="0"/>
              <a:t>. “Clinical Relevance of KRAS in Human Cancers.” </a:t>
            </a:r>
            <a:r>
              <a:rPr lang="en-US" i="1" dirty="0"/>
              <a:t>Journal of Biomedicine and Biotechnology</a:t>
            </a:r>
            <a:r>
              <a:rPr lang="en-US" dirty="0"/>
              <a:t> 2010 (2010): 150960. doi:10.1155/2010/150960.</a:t>
            </a:r>
          </a:p>
          <a:p>
            <a:r>
              <a:rPr lang="en-US" dirty="0" err="1"/>
              <a:t>Shima</a:t>
            </a:r>
            <a:r>
              <a:rPr lang="en-US" dirty="0"/>
              <a:t>, </a:t>
            </a:r>
            <a:r>
              <a:rPr lang="en-US" dirty="0" err="1"/>
              <a:t>Fumi</a:t>
            </a:r>
            <a:r>
              <a:rPr lang="en-US" dirty="0"/>
              <a:t>, Shigeyuki Matsumoto, Yoko Yoshikawa, Takashi Kawamura, Masayuki Isa, and </a:t>
            </a:r>
            <a:r>
              <a:rPr lang="en-US" dirty="0" err="1"/>
              <a:t>Tohru</a:t>
            </a:r>
            <a:r>
              <a:rPr lang="en-US" dirty="0"/>
              <a:t> </a:t>
            </a:r>
            <a:r>
              <a:rPr lang="en-US" dirty="0" err="1"/>
              <a:t>Kataoka</a:t>
            </a:r>
            <a:r>
              <a:rPr lang="en-US" dirty="0"/>
              <a:t>. “Current Status of the Development of </a:t>
            </a:r>
            <a:r>
              <a:rPr lang="en-US" dirty="0" err="1"/>
              <a:t>Ras</a:t>
            </a:r>
            <a:r>
              <a:rPr lang="en-US" dirty="0"/>
              <a:t> Inhibitors.” </a:t>
            </a:r>
            <a:r>
              <a:rPr lang="en-US" i="1" dirty="0"/>
              <a:t>Journal of Biochemistry</a:t>
            </a:r>
            <a:r>
              <a:rPr lang="en-US" dirty="0"/>
              <a:t> 158, no. 2 (August 1, 2015): 91–99. doi:10.1093/</a:t>
            </a:r>
            <a:r>
              <a:rPr lang="en-US" dirty="0" err="1"/>
              <a:t>jb</a:t>
            </a:r>
            <a:r>
              <a:rPr lang="en-US" dirty="0"/>
              <a:t>/mvv060.</a:t>
            </a:r>
          </a:p>
          <a:p>
            <a:r>
              <a:rPr lang="en-US" dirty="0"/>
              <a:t>Takashima, </a:t>
            </a:r>
            <a:r>
              <a:rPr lang="en-US" dirty="0" err="1"/>
              <a:t>Asami</a:t>
            </a:r>
            <a:r>
              <a:rPr lang="en-US" dirty="0"/>
              <a:t>, and Douglas V Faller. “Targeting the RAS Oncogene.” </a:t>
            </a:r>
            <a:r>
              <a:rPr lang="en-US" i="1" dirty="0"/>
              <a:t>Expert Opinion on Therapeutic Targets</a:t>
            </a:r>
            <a:r>
              <a:rPr lang="en-US" dirty="0"/>
              <a:t> 17, no. 5 (May 2013): 507–31. doi:10.1517/14728222.2013.764990.</a:t>
            </a:r>
          </a:p>
          <a:p>
            <a:r>
              <a:rPr lang="en-US" dirty="0" err="1"/>
              <a:t>Wennerberg</a:t>
            </a:r>
            <a:r>
              <a:rPr lang="en-US" dirty="0"/>
              <a:t>, </a:t>
            </a:r>
            <a:r>
              <a:rPr lang="en-US" dirty="0" err="1"/>
              <a:t>Krister</a:t>
            </a:r>
            <a:r>
              <a:rPr lang="en-US" dirty="0"/>
              <a:t>, Kent L. </a:t>
            </a:r>
            <a:r>
              <a:rPr lang="en-US" dirty="0" err="1"/>
              <a:t>Rossman</a:t>
            </a:r>
            <a:r>
              <a:rPr lang="en-US" dirty="0"/>
              <a:t>, and Channing J. Der. “The </a:t>
            </a:r>
            <a:r>
              <a:rPr lang="en-US" dirty="0" err="1"/>
              <a:t>Ras</a:t>
            </a:r>
            <a:r>
              <a:rPr lang="en-US" dirty="0"/>
              <a:t> Superfamily at a Glance.” </a:t>
            </a:r>
            <a:r>
              <a:rPr lang="en-US" i="1" dirty="0"/>
              <a:t>Journal of Cell Science</a:t>
            </a:r>
            <a:r>
              <a:rPr lang="en-US" dirty="0"/>
              <a:t> 118, no. 5 (February 24, 2005): 843–46. doi:10.1242/jcs.01660.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308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-16226" b="-162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529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Sordid History of K-</a:t>
            </a:r>
            <a:r>
              <a:rPr lang="en-US" dirty="0" err="1" smtClean="0"/>
              <a:t>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studies: cancer caused by exogenous, infectious agent</a:t>
            </a:r>
          </a:p>
          <a:p>
            <a:r>
              <a:rPr lang="en-US" dirty="0" smtClean="0"/>
              <a:t>1967: Kirsten murine sarcoma virus</a:t>
            </a:r>
          </a:p>
          <a:p>
            <a:r>
              <a:rPr lang="en-US" dirty="0" smtClean="0"/>
              <a:t>1973: </a:t>
            </a:r>
            <a:r>
              <a:rPr lang="en-US" dirty="0" err="1" smtClean="0"/>
              <a:t>Scolnick</a:t>
            </a:r>
            <a:r>
              <a:rPr lang="en-US" dirty="0" smtClean="0"/>
              <a:t> et al suggest RAS genes (</a:t>
            </a:r>
            <a:r>
              <a:rPr lang="en-US" u="sng" dirty="0" smtClean="0"/>
              <a:t>ra</a:t>
            </a:r>
            <a:r>
              <a:rPr lang="en-US" dirty="0" smtClean="0"/>
              <a:t>t </a:t>
            </a:r>
            <a:r>
              <a:rPr lang="en-US" u="sng" dirty="0" smtClean="0"/>
              <a:t>s</a:t>
            </a:r>
            <a:r>
              <a:rPr lang="en-US" dirty="0" smtClean="0"/>
              <a:t>arcoma) are endogenous</a:t>
            </a:r>
          </a:p>
          <a:p>
            <a:r>
              <a:rPr lang="en-US" dirty="0" smtClean="0"/>
              <a:t>1976: Varmus, Bishop, Vogt, and their chickens</a:t>
            </a:r>
          </a:p>
          <a:p>
            <a:r>
              <a:rPr lang="en-US" dirty="0" smtClean="0"/>
              <a:t>New understanding: normal gene to oncogene</a:t>
            </a:r>
          </a:p>
        </p:txBody>
      </p:sp>
    </p:spTree>
    <p:extLst>
      <p:ext uri="{BB962C8B-B14F-4D97-AF65-F5344CB8AC3E}">
        <p14:creationId xmlns:p14="http://schemas.microsoft.com/office/powerpoint/2010/main" val="2030037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Sordid History of K-</a:t>
            </a:r>
            <a:r>
              <a:rPr lang="en-US" dirty="0" err="1" smtClean="0"/>
              <a:t>Ras</a:t>
            </a:r>
            <a:r>
              <a:rPr lang="en-US" dirty="0" smtClean="0"/>
              <a:t> (Pt.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1982: a human homolog of the </a:t>
            </a:r>
            <a:r>
              <a:rPr lang="en-US" dirty="0"/>
              <a:t>Kirsten murine sarcoma </a:t>
            </a:r>
            <a:r>
              <a:rPr lang="en-US" dirty="0" smtClean="0"/>
              <a:t>virus (or KRAS) identified by Der et al</a:t>
            </a:r>
            <a:endParaRPr lang="en-US" dirty="0"/>
          </a:p>
          <a:p>
            <a:r>
              <a:rPr lang="en-US" dirty="0" smtClean="0"/>
              <a:t>1980s: K-RAS activated in colon, lung, and pancreatic cancers</a:t>
            </a:r>
          </a:p>
          <a:p>
            <a:pPr lvl="1"/>
            <a:r>
              <a:rPr lang="en-US" dirty="0" smtClean="0"/>
              <a:t>17-25% of human tumors</a:t>
            </a:r>
          </a:p>
          <a:p>
            <a:r>
              <a:rPr lang="en-US" dirty="0" smtClean="0"/>
              <a:t>1987: RAS activation in mouse model leads to cancer formation</a:t>
            </a:r>
          </a:p>
          <a:p>
            <a:r>
              <a:rPr lang="en-US" dirty="0" smtClean="0"/>
              <a:t>Understanding of cancer: endogenous gene mutates and causes cancer symptoms</a:t>
            </a:r>
          </a:p>
          <a:p>
            <a:r>
              <a:rPr lang="en-US" dirty="0" smtClean="0"/>
              <a:t>Motivation to study K-RAS: prevention and cure</a:t>
            </a:r>
          </a:p>
        </p:txBody>
      </p:sp>
    </p:spTree>
    <p:extLst>
      <p:ext uri="{BB962C8B-B14F-4D97-AF65-F5344CB8AC3E}">
        <p14:creationId xmlns:p14="http://schemas.microsoft.com/office/powerpoint/2010/main" val="235092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ALL </a:t>
            </a:r>
            <a:r>
              <a:rPr lang="en-US" dirty="0" err="1" smtClean="0"/>
              <a:t>RElative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6697" r="-16697"/>
          <a:stretch>
            <a:fillRect/>
          </a:stretch>
        </p:blipFill>
        <p:spPr/>
      </p:pic>
      <p:sp>
        <p:nvSpPr>
          <p:cNvPr id="6" name="Oval 5"/>
          <p:cNvSpPr/>
          <p:nvPr/>
        </p:nvSpPr>
        <p:spPr>
          <a:xfrm rot="999330">
            <a:off x="3563227" y="2275709"/>
            <a:ext cx="2399005" cy="1199599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45441" y="3951618"/>
            <a:ext cx="1717413" cy="1411292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74487" y="2981355"/>
            <a:ext cx="1717413" cy="970263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5937" y="3610066"/>
            <a:ext cx="1717413" cy="1411292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7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152718"/>
            <a:ext cx="5293353" cy="1371600"/>
          </a:xfrm>
        </p:spPr>
        <p:txBody>
          <a:bodyPr/>
          <a:lstStyle/>
          <a:p>
            <a:r>
              <a:rPr lang="en-US" dirty="0" smtClean="0"/>
              <a:t>SMALL G THANGS (or </a:t>
            </a:r>
            <a:r>
              <a:rPr lang="en-US" dirty="0" err="1" smtClean="0"/>
              <a:t>gTPases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572" b="47386"/>
          <a:stretch/>
        </p:blipFill>
        <p:spPr/>
      </p:pic>
      <p:sp>
        <p:nvSpPr>
          <p:cNvPr id="9" name="Oval 8"/>
          <p:cNvSpPr/>
          <p:nvPr/>
        </p:nvSpPr>
        <p:spPr>
          <a:xfrm>
            <a:off x="805070" y="3951618"/>
            <a:ext cx="1717413" cy="1411292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57389" y="2375185"/>
            <a:ext cx="2081489" cy="1153047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91848" y="3951618"/>
            <a:ext cx="1717413" cy="1411292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09789" y="3680632"/>
            <a:ext cx="2081489" cy="1153047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3968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Kind of a big deal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10607" r="-10607"/>
          <a:stretch>
            <a:fillRect/>
          </a:stretch>
        </p:blipFill>
        <p:spPr/>
      </p:pic>
      <p:sp>
        <p:nvSpPr>
          <p:cNvPr id="9" name="Oval 8"/>
          <p:cNvSpPr/>
          <p:nvPr/>
        </p:nvSpPr>
        <p:spPr>
          <a:xfrm>
            <a:off x="875628" y="4957165"/>
            <a:ext cx="1329339" cy="992586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92375" y="4957165"/>
            <a:ext cx="2041287" cy="992586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32871" y="4957165"/>
            <a:ext cx="1329339" cy="992586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96347" y="4957165"/>
            <a:ext cx="1329339" cy="992586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14339" y="4957165"/>
            <a:ext cx="1329339" cy="992586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72723" y="4957165"/>
            <a:ext cx="1329339" cy="992586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205934">
            <a:off x="499284" y="2816087"/>
            <a:ext cx="7345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+mj-lt"/>
              </a:rPr>
              <a:t>AND MUCH MORE!</a:t>
            </a: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10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EERILY SIMILAR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55118" r="-55118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2016903" y="2178076"/>
            <a:ext cx="2308895" cy="992586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94144" y="4723069"/>
            <a:ext cx="2308895" cy="992586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94144" y="2178076"/>
            <a:ext cx="2308895" cy="992586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92096" y="1524318"/>
            <a:ext cx="2308895" cy="992586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71350" y="5376035"/>
            <a:ext cx="2308895" cy="992586"/>
          </a:xfrm>
          <a:prstGeom prst="ellipse">
            <a:avLst/>
          </a:prstGeom>
          <a:solidFill>
            <a:schemeClr val="accent1">
              <a:satMod val="110000"/>
              <a:alpha val="0"/>
            </a:scheme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669255" cy="1371600"/>
          </a:xfrm>
        </p:spPr>
        <p:txBody>
          <a:bodyPr/>
          <a:lstStyle/>
          <a:p>
            <a:r>
              <a:rPr lang="en-US" dirty="0" err="1" smtClean="0"/>
              <a:t>WhAt’s</a:t>
            </a:r>
            <a:r>
              <a:rPr lang="en-US" dirty="0" smtClean="0"/>
              <a:t> Up with KRAS?</a:t>
            </a:r>
            <a:endParaRPr lang="en-US" dirty="0"/>
          </a:p>
        </p:txBody>
      </p:sp>
      <p:pic>
        <p:nvPicPr>
          <p:cNvPr id="7" name="py2mo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7485" b="7485"/>
          <a:stretch>
            <a:fillRect/>
          </a:stretch>
        </p:blipFill>
        <p:spPr>
          <a:xfrm>
            <a:off x="1027113" y="1752600"/>
            <a:ext cx="6478587" cy="4373563"/>
          </a:xfrm>
        </p:spPr>
      </p:pic>
    </p:spTree>
    <p:extLst>
      <p:ext uri="{BB962C8B-B14F-4D97-AF65-F5344CB8AC3E}">
        <p14:creationId xmlns:p14="http://schemas.microsoft.com/office/powerpoint/2010/main" val="304613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401</TotalTime>
  <Words>1385</Words>
  <Application>Microsoft Macintosh PowerPoint</Application>
  <PresentationFormat>On-screen Show (4:3)</PresentationFormat>
  <Paragraphs>170</Paragraphs>
  <Slides>22</Slides>
  <Notes>21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Essential</vt:lpstr>
      <vt:lpstr>K-RAS and Cancer</vt:lpstr>
      <vt:lpstr>ROAD MAP</vt:lpstr>
      <vt:lpstr>The Sordid History of K-Ras</vt:lpstr>
      <vt:lpstr>The Sordid History of K-Ras (Pt. 2)</vt:lpstr>
      <vt:lpstr>IT’s ALL RElative</vt:lpstr>
      <vt:lpstr>SMALL G THANGS (or gTPases)</vt:lpstr>
      <vt:lpstr>Kind of a big deal</vt:lpstr>
      <vt:lpstr>EERILY SIMILAR</vt:lpstr>
      <vt:lpstr>WhAt’s Up with KRAS?</vt:lpstr>
      <vt:lpstr>Shift Happens</vt:lpstr>
      <vt:lpstr>Shift Happens</vt:lpstr>
      <vt:lpstr>Shift Happens</vt:lpstr>
      <vt:lpstr>STICKY BRakes</vt:lpstr>
      <vt:lpstr>STICKY BRakes</vt:lpstr>
      <vt:lpstr>STICKY BRAKES</vt:lpstr>
      <vt:lpstr>KRAS MUTATIONs are BAD</vt:lpstr>
      <vt:lpstr>NIH:</vt:lpstr>
      <vt:lpstr>FUTURE DIRECTIONS</vt:lpstr>
      <vt:lpstr>ALWAYS REMEMBER…</vt:lpstr>
      <vt:lpstr>Questions?</vt:lpstr>
      <vt:lpstr>References</vt:lpstr>
      <vt:lpstr>References</vt:lpstr>
    </vt:vector>
  </TitlesOfParts>
  <Company>University of Chicago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K-RAS and Cancer</dc:title>
  <dc:creator>Jane Makin</dc:creator>
  <cp:lastModifiedBy>Jane Makin</cp:lastModifiedBy>
  <cp:revision>36</cp:revision>
  <dcterms:created xsi:type="dcterms:W3CDTF">2015-11-16T14:04:19Z</dcterms:created>
  <dcterms:modified xsi:type="dcterms:W3CDTF">2015-11-16T20:45:46Z</dcterms:modified>
</cp:coreProperties>
</file>